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6CD2ACF-B5EB-4842-8F90-1813C6C96137}" type="datetimeFigureOut">
              <a:rPr lang="ar-IQ" smtClean="0"/>
              <a:t>14/11/1442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C179E4F-3001-4DFA-9EDF-170A7ECF4EC7}" type="slidenum">
              <a:rPr lang="ar-IQ" smtClean="0"/>
              <a:t>‹#›</a:t>
            </a:fld>
            <a:endParaRPr lang="ar-IQ"/>
          </a:p>
        </p:txBody>
      </p:sp>
    </p:spTree>
    <p:extLst>
      <p:ext uri="{BB962C8B-B14F-4D97-AF65-F5344CB8AC3E}">
        <p14:creationId xmlns:p14="http://schemas.microsoft.com/office/powerpoint/2010/main" val="54653111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14/11/1442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14/11/1442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14/11/1442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14/11/1442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14/11/1442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14/11/1442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14/11/1442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14/11/1442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14/11/1442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14/11/1442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14/11/1442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14/11/1442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192072"/>
            <a:ext cx="7851648" cy="796768"/>
          </a:xfrm>
        </p:spPr>
        <p:style>
          <a:lnRef idx="3">
            <a:schemeClr val="lt1"/>
          </a:lnRef>
          <a:fillRef idx="1">
            <a:schemeClr val="accent4"/>
          </a:fillRef>
          <a:effectRef idx="1">
            <a:schemeClr val="accent4"/>
          </a:effectRef>
          <a:fontRef idx="minor">
            <a:schemeClr val="lt1"/>
          </a:fontRef>
        </p:style>
        <p:txBody>
          <a:bodyPr>
            <a:normAutofit fontScale="90000"/>
          </a:bodyPr>
          <a:lstStyle/>
          <a:p>
            <a:pPr algn="ctr"/>
            <a:r>
              <a:rPr lang="ar-IQ" dirty="0">
                <a:solidFill>
                  <a:srgbClr val="FFFF00"/>
                </a:solidFill>
              </a:rPr>
              <a:t> </a:t>
            </a:r>
            <a:br>
              <a:rPr lang="ar-IQ" dirty="0">
                <a:solidFill>
                  <a:srgbClr val="FFFF00"/>
                </a:solidFill>
              </a:rPr>
            </a:br>
            <a:r>
              <a:rPr lang="ar-IQ" dirty="0" smtClean="0">
                <a:solidFill>
                  <a:srgbClr val="FFFF00"/>
                </a:solidFill>
              </a:rPr>
              <a:t>المادة </a:t>
            </a:r>
            <a:r>
              <a:rPr lang="ar-IQ" dirty="0" smtClean="0">
                <a:solidFill>
                  <a:srgbClr val="FFFF00"/>
                </a:solidFill>
              </a:rPr>
              <a:t>:الادارة التربوية </a:t>
            </a:r>
            <a:endParaRPr lang="ar-IQ" sz="4000" dirty="0">
              <a:solidFill>
                <a:srgbClr val="FFFF00"/>
              </a:solidFill>
            </a:endParaRPr>
          </a:p>
        </p:txBody>
      </p:sp>
      <p:sp>
        <p:nvSpPr>
          <p:cNvPr id="3" name="عنوان فرعي 2"/>
          <p:cNvSpPr>
            <a:spLocks noGrp="1"/>
          </p:cNvSpPr>
          <p:nvPr>
            <p:ph type="subTitle" idx="1"/>
          </p:nvPr>
        </p:nvSpPr>
        <p:spPr>
          <a:xfrm>
            <a:off x="827584" y="2708920"/>
            <a:ext cx="7756560" cy="1968624"/>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ar-IQ" dirty="0">
                <a:solidFill>
                  <a:srgbClr val="FF0000"/>
                </a:solidFill>
              </a:rPr>
              <a:t> </a:t>
            </a:r>
            <a:r>
              <a:rPr lang="ar-IQ" b="1" dirty="0" smtClean="0">
                <a:solidFill>
                  <a:srgbClr val="FF0000"/>
                </a:solidFill>
              </a:rPr>
              <a:t>م.د.آفاق لازم عبد اللطيف </a:t>
            </a:r>
          </a:p>
          <a:p>
            <a:pPr algn="ctr"/>
            <a:r>
              <a:rPr lang="ar-IQ" b="1" dirty="0">
                <a:solidFill>
                  <a:srgbClr val="FF0000"/>
                </a:solidFill>
              </a:rPr>
              <a:t> </a:t>
            </a:r>
            <a:r>
              <a:rPr lang="ar-IQ" b="1" dirty="0" smtClean="0">
                <a:solidFill>
                  <a:srgbClr val="FF0000"/>
                </a:solidFill>
              </a:rPr>
              <a:t>المرحلة : </a:t>
            </a:r>
            <a:r>
              <a:rPr lang="ar-IQ" b="1" dirty="0" smtClean="0">
                <a:solidFill>
                  <a:srgbClr val="FF0000"/>
                </a:solidFill>
              </a:rPr>
              <a:t>الثانية </a:t>
            </a:r>
            <a:endParaRPr lang="ar-IQ" b="1" dirty="0" smtClean="0">
              <a:solidFill>
                <a:srgbClr val="FF0000"/>
              </a:solidFill>
            </a:endParaRPr>
          </a:p>
          <a:p>
            <a:pPr algn="ctr"/>
            <a:r>
              <a:rPr lang="ar-IQ" b="1" dirty="0" smtClean="0">
                <a:solidFill>
                  <a:srgbClr val="FF0000"/>
                </a:solidFill>
              </a:rPr>
              <a:t>القسم :اللغة </a:t>
            </a:r>
            <a:r>
              <a:rPr lang="ar-IQ" b="1" dirty="0" smtClean="0">
                <a:solidFill>
                  <a:srgbClr val="FF0000"/>
                </a:solidFill>
              </a:rPr>
              <a:t>العربية وعلوم الحياة </a:t>
            </a:r>
            <a:endParaRPr lang="ar-IQ" b="1" dirty="0" smtClean="0">
              <a:solidFill>
                <a:srgbClr val="FF0000"/>
              </a:solidFill>
            </a:endParaRPr>
          </a:p>
          <a:p>
            <a:pPr algn="ctr"/>
            <a:r>
              <a:rPr lang="ar-IQ" b="1" dirty="0" smtClean="0">
                <a:solidFill>
                  <a:srgbClr val="FF0000"/>
                </a:solidFill>
              </a:rPr>
              <a:t>الدراسة الصباحية والمسائئي   </a:t>
            </a:r>
            <a:endParaRPr lang="ar-IQ" b="1" dirty="0">
              <a:solidFill>
                <a:srgbClr val="FF0000"/>
              </a:solidFill>
            </a:endParaRPr>
          </a:p>
        </p:txBody>
      </p:sp>
      <p:pic>
        <p:nvPicPr>
          <p:cNvPr id="6" name="صورة 5"/>
          <p:cNvPicPr/>
          <p:nvPr/>
        </p:nvPicPr>
        <p:blipFill>
          <a:blip r:embed="rId2">
            <a:extLst>
              <a:ext uri="{28A0092B-C50C-407E-A947-70E740481C1C}">
                <a14:useLocalDpi xmlns:a14="http://schemas.microsoft.com/office/drawing/2010/main" val="0"/>
              </a:ext>
            </a:extLst>
          </a:blip>
          <a:srcRect/>
          <a:stretch>
            <a:fillRect/>
          </a:stretch>
        </p:blipFill>
        <p:spPr bwMode="auto">
          <a:xfrm>
            <a:off x="683545" y="0"/>
            <a:ext cx="1584176" cy="1120064"/>
          </a:xfrm>
          <a:prstGeom prst="rect">
            <a:avLst/>
          </a:prstGeom>
          <a:noFill/>
          <a:ln>
            <a:noFill/>
          </a:ln>
        </p:spPr>
      </p:pic>
      <p:pic>
        <p:nvPicPr>
          <p:cNvPr id="7" name="Picture 13" descr="نتيجة بحث الصور عن الشعار الرسمي لجامعة البصرة"/>
          <p:cNvPicPr/>
          <p:nvPr/>
        </p:nvPicPr>
        <p:blipFill>
          <a:blip r:embed="rId3">
            <a:extLst>
              <a:ext uri="{28A0092B-C50C-407E-A947-70E740481C1C}">
                <a14:useLocalDpi xmlns:a14="http://schemas.microsoft.com/office/drawing/2010/main" val="0"/>
              </a:ext>
            </a:extLst>
          </a:blip>
          <a:srcRect/>
          <a:stretch>
            <a:fillRect/>
          </a:stretch>
        </p:blipFill>
        <p:spPr bwMode="auto">
          <a:xfrm>
            <a:off x="7736210" y="0"/>
            <a:ext cx="1407790" cy="1192072"/>
          </a:xfrm>
          <a:prstGeom prst="rect">
            <a:avLst/>
          </a:prstGeom>
          <a:noFill/>
          <a:ln>
            <a:noFill/>
          </a:ln>
        </p:spPr>
      </p:pic>
    </p:spTree>
    <p:extLst>
      <p:ext uri="{BB962C8B-B14F-4D97-AF65-F5344CB8AC3E}">
        <p14:creationId xmlns:p14="http://schemas.microsoft.com/office/powerpoint/2010/main" val="36647338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circle(in)">
                                      <p:cBhvr>
                                        <p:cTn id="3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764704"/>
            <a:ext cx="8460432" cy="4885953"/>
          </a:xfrm>
          <a:prstGeom prst="rect">
            <a:avLst/>
          </a:prstGeom>
        </p:spPr>
        <p:txBody>
          <a:bodyPr wrap="square">
            <a:spAutoFit/>
          </a:bodyPr>
          <a:lstStyle/>
          <a:p>
            <a:pPr algn="just">
              <a:lnSpc>
                <a:spcPct val="115000"/>
              </a:lnSpc>
              <a:spcAft>
                <a:spcPts val="1000"/>
              </a:spcAft>
              <a:tabLst>
                <a:tab pos="3166110" algn="ctr"/>
              </a:tabLst>
            </a:pPr>
            <a:r>
              <a:rPr lang="ar-IQ" sz="2800" b="1" dirty="0">
                <a:solidFill>
                  <a:srgbClr val="C00000"/>
                </a:solidFill>
                <a:latin typeface="Calibri"/>
                <a:ea typeface="Calibri"/>
                <a:cs typeface="Arial"/>
              </a:rPr>
              <a:t>مميزات الاشراف التربوي</a:t>
            </a:r>
            <a:r>
              <a:rPr lang="ar-IQ" sz="2800" dirty="0">
                <a:solidFill>
                  <a:srgbClr val="C00000"/>
                </a:solidFill>
                <a:latin typeface="Calibri"/>
                <a:ea typeface="Calibri"/>
                <a:cs typeface="Arial"/>
              </a:rPr>
              <a:t> :</a:t>
            </a:r>
            <a:endParaRPr lang="en-US" sz="2800" dirty="0">
              <a:solidFill>
                <a:srgbClr val="C00000"/>
              </a:solidFill>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يتميز  الاشراف التربوي الحديث بعدد من المميزات من اهمها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1-شمولية الاشراف التربوي بحيث يشمل على جميع مجالات العملية التربوية من مدخلات وعمليات ومخرجات وتعذية راجعه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2-تهيئة المعلم الجديد واعداده الى ممارسة مهنته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3-استمرارية الاشراف التربوية على مدار العام الدراسي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4-القيام بعملية مسح للحاجات التدريبية للمعلمين وترتيبها حسب الاولويات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5-بناء برامج تدريبية للمعلمين قائمة على الحاجات التدريبية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6-عملية وقائية وتشخيصية وعلاجية تسهم في تحسين العملية التعليمية التعلمية عن طريق رفع مستوى المعلم مهنياً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7-العمل على توطيد العلاقة الانسانية مع الهيئة الادارية في المؤسسة التدريسية </a:t>
            </a:r>
            <a:endParaRPr lang="en-US" sz="1200" dirty="0">
              <a:latin typeface="Calibri"/>
              <a:ea typeface="Calibri"/>
              <a:cs typeface="Arial"/>
            </a:endParaRPr>
          </a:p>
          <a:p>
            <a:r>
              <a:rPr lang="ar-IQ" dirty="0">
                <a:latin typeface="Calibri"/>
                <a:ea typeface="Calibri"/>
                <a:cs typeface="Arial"/>
              </a:rPr>
              <a:t>8-رفع دافعية العمل للمعلمين ، ونقل الخبرات المميزة من مؤسسة مدرسية الى اخرى </a:t>
            </a:r>
            <a:endParaRPr lang="ar-IQ" dirty="0"/>
          </a:p>
        </p:txBody>
      </p:sp>
    </p:spTree>
    <p:extLst>
      <p:ext uri="{BB962C8B-B14F-4D97-AF65-F5344CB8AC3E}">
        <p14:creationId xmlns:p14="http://schemas.microsoft.com/office/powerpoint/2010/main" val="1466689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913273" y="390198"/>
            <a:ext cx="7488832" cy="6458178"/>
          </a:xfrm>
          <a:prstGeom prst="rect">
            <a:avLst/>
          </a:prstGeom>
        </p:spPr>
        <p:txBody>
          <a:bodyPr wrap="square">
            <a:spAutoFit/>
          </a:bodyPr>
          <a:lstStyle/>
          <a:p>
            <a:pPr algn="just">
              <a:lnSpc>
                <a:spcPct val="115000"/>
              </a:lnSpc>
              <a:spcAft>
                <a:spcPts val="1000"/>
              </a:spcAft>
              <a:tabLst>
                <a:tab pos="3166110" algn="ctr"/>
              </a:tabLst>
            </a:pPr>
            <a:r>
              <a:rPr lang="ar-IQ" sz="2800" b="1" dirty="0">
                <a:solidFill>
                  <a:srgbClr val="C00000"/>
                </a:solidFill>
                <a:latin typeface="Calibri"/>
                <a:ea typeface="Calibri"/>
                <a:cs typeface="Arial"/>
              </a:rPr>
              <a:t>اهداف الاشراف التربوي واستراتيجيته:</a:t>
            </a:r>
            <a:endParaRPr lang="en-US" sz="1200" dirty="0">
              <a:solidFill>
                <a:srgbClr val="C00000"/>
              </a:solidFill>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الاشراف التربوي بشكل عام يهدف الى تحسين عملية التعليم والتعلم عن طريق التفاعل الايجابي مع الجميع الاطراف المعنية بذلك ، ونطلاقاً من هذا الهدف العام انبثقت اهداف محددة وهي كالاتي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1-تحسين اداء النظام التعليمي وتطويره ولتحقيق مزيد من الفاعلية والكفاءة والانتاجية وهذه العناصر الثلاثة تشكل مفهوم الجودة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2-المشاركة الفاعلة في تهيئة واعداد المعلم الكفئ للقيام بفعاليات العملية التعليمية التعليمية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3-اكساب المعلم والمهارات والخبرات التربوية واستراتيجيات التدريس الحديثة في تخصصه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4-العمل مع المعلم لتحليل سلوكه التعليمي وتشخيص جوانب القوة والضعف ومعالجة ما يحتاج اليه من تحسين وتغيير وتطوير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5-تنمية مهارات مدير المدرسة والمعلم وقدراتهما ومساعدتهما على توظيفها مستوى ادائهما التعليمي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6-تشجيع المديرين والمعلمين على البحث العلمي والتربوي بالتركيز على البحث الاجرائي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7-تنمية المهارات الاساسية لدى المعلم لادارة المواقف التعليمية بفاعلة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8-العمل مع المعلم على التخطيط والاعداد الجيد لتدريس تخصصه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9-توفير بيئة نفسية واجتماعية ومادية ومدرسية مشجعة للتعليم والادارة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10-اذكاء روح الحماسة والتنافس الشريف في التدريس بين المدرسين </a:t>
            </a:r>
            <a:endParaRPr lang="en-US" sz="1200" dirty="0">
              <a:effectLst/>
              <a:latin typeface="Calibri"/>
              <a:ea typeface="Calibri"/>
              <a:cs typeface="Arial"/>
            </a:endParaRPr>
          </a:p>
        </p:txBody>
      </p:sp>
    </p:spTree>
    <p:extLst>
      <p:ext uri="{BB962C8B-B14F-4D97-AF65-F5344CB8AC3E}">
        <p14:creationId xmlns:p14="http://schemas.microsoft.com/office/powerpoint/2010/main" val="2050238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6772" y="188640"/>
            <a:ext cx="9087228" cy="6515630"/>
          </a:xfrm>
          <a:prstGeom prst="rect">
            <a:avLst/>
          </a:prstGeom>
        </p:spPr>
        <p:txBody>
          <a:bodyPr wrap="square">
            <a:spAutoFit/>
          </a:bodyPr>
          <a:lstStyle/>
          <a:p>
            <a:pPr algn="just">
              <a:lnSpc>
                <a:spcPct val="115000"/>
              </a:lnSpc>
              <a:spcAft>
                <a:spcPts val="1000"/>
              </a:spcAft>
              <a:tabLst>
                <a:tab pos="3166110" algn="ctr"/>
              </a:tabLst>
            </a:pPr>
            <a:r>
              <a:rPr lang="ar-IQ" sz="2400" b="1" dirty="0">
                <a:solidFill>
                  <a:srgbClr val="C00000"/>
                </a:solidFill>
                <a:latin typeface="Calibri"/>
                <a:ea typeface="Calibri"/>
                <a:cs typeface="Arial"/>
              </a:rPr>
              <a:t>وظائف الاشراف التربوي : </a:t>
            </a:r>
            <a:endParaRPr lang="en-US" sz="1200" dirty="0">
              <a:solidFill>
                <a:srgbClr val="C00000"/>
              </a:solidFill>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للاشراف التبوي وظائف متعددة وجميعها تدور حو تحسين الاداء التربوي وزيادة فعاليته وهذه الوظائف هي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1-مساعدة المعلم على استيعاب وظيفتهم والايمان بها ايماناً يدفهم الى الاخلاص في ادائها على خير وجه يستطيعونه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2- مساعدة المعلم على فهم الاهداف التربوية ومراجعتها واختيار المناسب منها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3-المساعدة في وضع الخطط السليمة القائمة على اساس علمية مناسبة للموقف التعليمي الذي وضع من اجله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4-المساعدة في وضع برامج الانشطة التي تشبع ميول الطلاب ورغباتهم وفهم وسائلهم التعليمية وحسن استخدامها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5-المساعدة على متابعة كل جديد ومتطور في الميدان التربوي ومتابعة الخطط الموضوعة والعمل على تحسين الظروف المؤثرة فب التعليم والتعلم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6-تقويم العملية التربوية تقويماً علمياً سليماً مبنياً على الموضوعية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7-مساعدة المدرسين على النمو في مهنتهم  نمواً ذاتياً وتوجيه هذا النمو فردياً كان ام جماعياً الى السمو بمهنة التدريس والارتفاع بمستوى الاداء فيها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8-تطوير علاقة المدرسة بالمجتمع المحلي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9-تنسيق جهود المعلمين وجمع شملهم حول مبادئ خلقية ومهنية يلتزمون بها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10-الاشراف التربوي خدمة فنية يقوم بادائها فنيون متخصصون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 </a:t>
            </a:r>
            <a:endParaRPr lang="en-US" sz="1200" dirty="0">
              <a:effectLst/>
              <a:latin typeface="Calibri"/>
              <a:ea typeface="Calibri"/>
              <a:cs typeface="Arial"/>
            </a:endParaRPr>
          </a:p>
        </p:txBody>
      </p:sp>
    </p:spTree>
    <p:extLst>
      <p:ext uri="{BB962C8B-B14F-4D97-AF65-F5344CB8AC3E}">
        <p14:creationId xmlns:p14="http://schemas.microsoft.com/office/powerpoint/2010/main" val="148475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77754" y="332656"/>
            <a:ext cx="8280920" cy="7033207"/>
          </a:xfrm>
          <a:prstGeom prst="rect">
            <a:avLst/>
          </a:prstGeom>
        </p:spPr>
        <p:txBody>
          <a:bodyPr wrap="square">
            <a:spAutoFit/>
          </a:bodyPr>
          <a:lstStyle/>
          <a:p>
            <a:pPr algn="just">
              <a:lnSpc>
                <a:spcPct val="115000"/>
              </a:lnSpc>
              <a:spcAft>
                <a:spcPts val="1000"/>
              </a:spcAft>
              <a:tabLst>
                <a:tab pos="3166110" algn="ctr"/>
              </a:tabLst>
            </a:pPr>
            <a:r>
              <a:rPr lang="ar-IQ" sz="2800" b="1" dirty="0">
                <a:solidFill>
                  <a:srgbClr val="C00000"/>
                </a:solidFill>
                <a:latin typeface="Calibri"/>
                <a:ea typeface="Calibri"/>
                <a:cs typeface="Arial"/>
              </a:rPr>
              <a:t>الاسس العامة للاشراف التربوي :</a:t>
            </a:r>
            <a:endParaRPr lang="en-US" sz="1200" dirty="0">
              <a:solidFill>
                <a:srgbClr val="C00000"/>
              </a:solidFill>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تنبثق اسس الاشراف التربوي في اي منطقة من فلسفة التربية فيها وسياساتها التعليمية واهدافها ومن ابرز تلك الاسس هي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1-الالتزام بالمبادئ والمعتقدات السائدة في المجتمع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2-امتلاك الكفاءة العلمية والفنية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3-العمل الدؤؤب والمتواصل لتجويد التعليم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4-الابتكار والابداع للمشرف في مجال التخصص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5-التعامل بموضوعية مع الادارة المدرسية والهيئة التعليمية اثناء متابعة دورة العمل المدرسي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6-المشاركة الفاعلة وتبادل الراي والخبرات مع المعلمين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7-اتباع اشرافية معاصرة اثناء زيارته للمواقف الصفية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8-اختيار الوقت المناسب لبدء عمليات الاشراف التربوي وانتهائها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9-التعامل مع جميع المعنيين بالعملية التعليمية التعلمية  بروح القيادة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10-الالمام باللوائح والتعاميم المنظمة للعمل المدرسي ودراسة واستيعاب الاهداف التعليمية المتعلقة بالمراحل الدراسية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 </a:t>
            </a:r>
            <a:endParaRPr lang="en-US" sz="1200" dirty="0">
              <a:effectLst/>
              <a:latin typeface="Calibri"/>
              <a:ea typeface="Calibri"/>
              <a:cs typeface="Arial"/>
            </a:endParaRPr>
          </a:p>
        </p:txBody>
      </p:sp>
    </p:spTree>
    <p:extLst>
      <p:ext uri="{BB962C8B-B14F-4D97-AF65-F5344CB8AC3E}">
        <p14:creationId xmlns:p14="http://schemas.microsoft.com/office/powerpoint/2010/main" val="3641731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9552" y="692696"/>
            <a:ext cx="7992888" cy="5569217"/>
          </a:xfrm>
          <a:prstGeom prst="rect">
            <a:avLst/>
          </a:prstGeom>
        </p:spPr>
        <p:txBody>
          <a:bodyPr wrap="square">
            <a:spAutoFit/>
          </a:bodyPr>
          <a:lstStyle/>
          <a:p>
            <a:pPr algn="just">
              <a:lnSpc>
                <a:spcPct val="115000"/>
              </a:lnSpc>
              <a:spcAft>
                <a:spcPts val="1000"/>
              </a:spcAft>
              <a:tabLst>
                <a:tab pos="3166110" algn="ctr"/>
              </a:tabLst>
            </a:pPr>
            <a:r>
              <a:rPr lang="ar-IQ" sz="2400" b="1" dirty="0">
                <a:solidFill>
                  <a:srgbClr val="C00000"/>
                </a:solidFill>
                <a:latin typeface="Calibri"/>
                <a:ea typeface="Calibri"/>
                <a:cs typeface="Arial"/>
              </a:rPr>
              <a:t>مجالات الاشراف التربوي :</a:t>
            </a:r>
            <a:endParaRPr lang="en-US" sz="1200" dirty="0">
              <a:solidFill>
                <a:srgbClr val="C00000"/>
              </a:solidFill>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تعدد مجالات الاشراف التربوي ويمكن تحديد هذه المجالات بحيث تتفق مع تصورات وتوقعات المشرفين التربويين والمعلمين وتنسجم مع طبيعة الدور الاشرافي وهي كالتالي : </a:t>
            </a:r>
            <a:endParaRPr lang="en-US" sz="1200" dirty="0">
              <a:latin typeface="Calibri"/>
              <a:ea typeface="Calibri"/>
              <a:cs typeface="Arial"/>
            </a:endParaRPr>
          </a:p>
          <a:p>
            <a:pPr algn="just">
              <a:lnSpc>
                <a:spcPct val="115000"/>
              </a:lnSpc>
              <a:spcAft>
                <a:spcPts val="1000"/>
              </a:spcAft>
              <a:tabLst>
                <a:tab pos="3166110" algn="ctr"/>
              </a:tabLst>
            </a:pPr>
            <a:r>
              <a:rPr lang="ar-IQ" sz="2000" dirty="0">
                <a:solidFill>
                  <a:srgbClr val="C00000"/>
                </a:solidFill>
                <a:latin typeface="Calibri"/>
                <a:ea typeface="Calibri"/>
                <a:cs typeface="Arial"/>
              </a:rPr>
              <a:t>1-</a:t>
            </a:r>
            <a:r>
              <a:rPr lang="ar-IQ" sz="2000" b="1" dirty="0">
                <a:solidFill>
                  <a:srgbClr val="C00000"/>
                </a:solidFill>
                <a:latin typeface="Calibri"/>
                <a:ea typeface="Calibri"/>
                <a:cs typeface="Arial"/>
              </a:rPr>
              <a:t>مجال القيم التربوية</a:t>
            </a:r>
            <a:r>
              <a:rPr lang="ar-IQ" sz="2000" dirty="0">
                <a:solidFill>
                  <a:srgbClr val="C00000"/>
                </a:solidFill>
                <a:latin typeface="Calibri"/>
                <a:ea typeface="Calibri"/>
                <a:cs typeface="Arial"/>
              </a:rPr>
              <a:t> </a:t>
            </a:r>
            <a:endParaRPr lang="en-US" sz="2000" dirty="0">
              <a:solidFill>
                <a:srgbClr val="C00000"/>
              </a:solidFill>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للمشرف التربوي دور كبير في انجاح مجال القيم وهذا يتوقف على ايمان المعلمين بأهمية العمل الذي ينفذونه فالمشرف التربوي يستمد الهامه من فلسفته الشخصية للتربية ويستطيع ان يتعاون مع غيره من المعلمين لتنمية وتكوين الامة باسرها </a:t>
            </a:r>
            <a:endParaRPr lang="en-US" sz="1200" dirty="0">
              <a:latin typeface="Calibri"/>
              <a:ea typeface="Calibri"/>
              <a:cs typeface="Arial"/>
            </a:endParaRPr>
          </a:p>
          <a:p>
            <a:pPr algn="just">
              <a:lnSpc>
                <a:spcPct val="115000"/>
              </a:lnSpc>
              <a:spcAft>
                <a:spcPts val="1000"/>
              </a:spcAft>
              <a:tabLst>
                <a:tab pos="3166110" algn="ctr"/>
              </a:tabLst>
            </a:pPr>
            <a:r>
              <a:rPr lang="ar-IQ" sz="2400" b="1" dirty="0">
                <a:solidFill>
                  <a:srgbClr val="C00000"/>
                </a:solidFill>
                <a:latin typeface="Calibri"/>
                <a:ea typeface="Calibri"/>
                <a:cs typeface="Arial"/>
              </a:rPr>
              <a:t>2- الطلاب </a:t>
            </a:r>
            <a:endParaRPr lang="en-US" sz="2400" dirty="0">
              <a:solidFill>
                <a:srgbClr val="C00000"/>
              </a:solidFill>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الطالب هو المحور الاساسي للعملية التربوية لذلك تغير دور الطالب من دور المتلقي للمعرفة الى دور الباحث والمناقشة والمحاور واصبح الاهتمام بالطالب من نواحي مختلفة تربية جسمية ووجدانية وخلقية وعقلية وذلك من اجل النمو المتكامل لشخصية التلميذ حيث ان تقدم اي مجتمع يعود الى تنمية وتطوير شخصيات افراده لذلك يقع على عاتق المشرف التربوي توجيه المعلم وتزويدهم بالطرق الناجحة من اجل الكشف عن الطلبة ضعفي التحصيل لوضع خطط علاجية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 </a:t>
            </a:r>
            <a:endParaRPr lang="en-US" sz="1200" dirty="0">
              <a:effectLst/>
              <a:latin typeface="Calibri"/>
              <a:ea typeface="Calibri"/>
              <a:cs typeface="Arial"/>
            </a:endParaRPr>
          </a:p>
        </p:txBody>
      </p:sp>
    </p:spTree>
    <p:extLst>
      <p:ext uri="{BB962C8B-B14F-4D97-AF65-F5344CB8AC3E}">
        <p14:creationId xmlns:p14="http://schemas.microsoft.com/office/powerpoint/2010/main" val="4221959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99030" y="0"/>
            <a:ext cx="8136904" cy="6423297"/>
          </a:xfrm>
          <a:prstGeom prst="rect">
            <a:avLst/>
          </a:prstGeom>
        </p:spPr>
        <p:txBody>
          <a:bodyPr wrap="square">
            <a:spAutoFit/>
          </a:bodyPr>
          <a:lstStyle/>
          <a:p>
            <a:pPr algn="just">
              <a:lnSpc>
                <a:spcPct val="115000"/>
              </a:lnSpc>
              <a:spcAft>
                <a:spcPts val="1000"/>
              </a:spcAft>
              <a:tabLst>
                <a:tab pos="3166110" algn="ctr"/>
              </a:tabLst>
            </a:pPr>
            <a:r>
              <a:rPr lang="ar-IQ" sz="2400" b="1" dirty="0">
                <a:solidFill>
                  <a:srgbClr val="C00000"/>
                </a:solidFill>
                <a:latin typeface="Calibri"/>
                <a:ea typeface="Calibri"/>
                <a:cs typeface="Arial"/>
              </a:rPr>
              <a:t>3-المعلمون </a:t>
            </a:r>
            <a:endParaRPr lang="en-US" sz="2400" dirty="0">
              <a:solidFill>
                <a:srgbClr val="C00000"/>
              </a:solidFill>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تغير دور المعلم   من ملقن للمعرفة والمعلوماتية الى دور منظم قائد للموقف التعليمية وموجه للنقاش وهذا  يؤكد دور المعلم دور مهم وكبير في انجاح الموقف التعلمي ومن هنا لا بد للمشرف ان يهتم بملاحظة وتطوير اداء المعلمين اثناء حضور المواقف التعلمية وذلك من اجل التحقيق من معرفة مادة الدرس واساليب التدريس وكذلك وسائل التعليمية والتخطيط للموقف التعلمي ، لذلك يقع على عاتق المشرف التربوي التعرف على كفايات المعلمين التابعين له اشرافياً ، والتأكد بأن المعلم ملم بطبيعة المعرفة وتصنيفاتها الرئيسية فيميز المعلمون بين المعلومات والحقائق والمبادئ والمفاهيم الرئيسية وبين مجالات العمل والتطبيق مما يجعلهم يميزون بين عمليات الحفظ والاستظهاروالابداع </a:t>
            </a:r>
            <a:r>
              <a:rPr lang="ar-IQ" dirty="0" smtClean="0">
                <a:latin typeface="Calibri"/>
                <a:ea typeface="Calibri"/>
                <a:cs typeface="Arial"/>
              </a:rPr>
              <a:t>والابتكار</a:t>
            </a:r>
            <a:endParaRPr lang="en-US" sz="1200" dirty="0">
              <a:latin typeface="Calibri"/>
              <a:ea typeface="Calibri"/>
              <a:cs typeface="Arial"/>
            </a:endParaRPr>
          </a:p>
          <a:p>
            <a:pPr algn="just">
              <a:lnSpc>
                <a:spcPct val="115000"/>
              </a:lnSpc>
              <a:spcAft>
                <a:spcPts val="1000"/>
              </a:spcAft>
              <a:tabLst>
                <a:tab pos="3166110" algn="ctr"/>
              </a:tabLst>
            </a:pPr>
            <a:r>
              <a:rPr lang="ar-IQ" sz="2400" dirty="0">
                <a:solidFill>
                  <a:srgbClr val="C00000"/>
                </a:solidFill>
                <a:latin typeface="Calibri"/>
                <a:ea typeface="Calibri"/>
                <a:cs typeface="Arial"/>
              </a:rPr>
              <a:t>4-</a:t>
            </a:r>
            <a:r>
              <a:rPr lang="ar-IQ" sz="2400" b="1" dirty="0">
                <a:solidFill>
                  <a:srgbClr val="C00000"/>
                </a:solidFill>
                <a:latin typeface="Calibri"/>
                <a:ea typeface="Calibri"/>
                <a:cs typeface="Arial"/>
              </a:rPr>
              <a:t>المناهج الدراسية</a:t>
            </a:r>
            <a:r>
              <a:rPr lang="ar-IQ" sz="2400" dirty="0">
                <a:solidFill>
                  <a:srgbClr val="C00000"/>
                </a:solidFill>
                <a:latin typeface="Calibri"/>
                <a:ea typeface="Calibri"/>
                <a:cs typeface="Arial"/>
              </a:rPr>
              <a:t>  </a:t>
            </a:r>
            <a:endParaRPr lang="en-US" sz="2400" dirty="0">
              <a:solidFill>
                <a:srgbClr val="C00000"/>
              </a:solidFill>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المناهج هي جميع الخبرات التربوية التي تخطط لها المدرسة داخل جدرانها وخارجها وذلك من اجل المحافظة على نمو التلاميذ الشامل في النواحي الجسمية والعقلية والنفسية والاجتماعية فدور المشرف التربوي هو القيام بصياغة محتويات المناهج وكذلك  استقبال تغذية راجعة من المعلمين حول امكانية دراسته دراسة عميقة واعية للتأكد من تحقيق الاهداف التي تسعى لتحقيقها المنهج ، لذلك نجد ان المشرف التربوي دوراً كبيراً في اغناء وتطوير المنهج من اجل ملائمة حاجات التلاميذ ومتطلبات المجتمع ، اما الكتاب المدرسي فهو اساس من اسس التعليم ويعتبر الكتاب ذا قيمه في نمو التلاميذ لانه يساعدهم على دراسة الحقائق والمعلومات وقد تغيرت الصورة التقليدية للكتاب المدرسي لتناسب مستوى التلاميذ واهتماماتهم لذا من واجب المشرف ان يطلع على الكتاب المدرسي ليكون على بينه من محتوياته وليتمكن من توجيه وارشاد المعلمين الى مضمون الكتاب وكذلم الاسهام في تقويمه وتحليله </a:t>
            </a:r>
            <a:endParaRPr lang="en-US" sz="1200" dirty="0">
              <a:effectLst/>
              <a:latin typeface="Calibri"/>
              <a:ea typeface="Calibri"/>
              <a:cs typeface="Arial"/>
            </a:endParaRPr>
          </a:p>
        </p:txBody>
      </p:sp>
    </p:spTree>
    <p:extLst>
      <p:ext uri="{BB962C8B-B14F-4D97-AF65-F5344CB8AC3E}">
        <p14:creationId xmlns:p14="http://schemas.microsoft.com/office/powerpoint/2010/main" val="2046449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418689"/>
            <a:ext cx="8280920" cy="4321696"/>
          </a:xfrm>
          <a:prstGeom prst="rect">
            <a:avLst/>
          </a:prstGeom>
        </p:spPr>
        <p:txBody>
          <a:bodyPr wrap="square">
            <a:spAutoFit/>
          </a:bodyPr>
          <a:lstStyle/>
          <a:p>
            <a:pPr algn="just">
              <a:lnSpc>
                <a:spcPct val="115000"/>
              </a:lnSpc>
              <a:spcAft>
                <a:spcPts val="1000"/>
              </a:spcAft>
              <a:tabLst>
                <a:tab pos="3166110" algn="ctr"/>
              </a:tabLst>
            </a:pPr>
            <a:r>
              <a:rPr lang="ar-IQ" sz="2400" dirty="0">
                <a:solidFill>
                  <a:srgbClr val="C00000"/>
                </a:solidFill>
                <a:latin typeface="Calibri"/>
                <a:ea typeface="Calibri"/>
                <a:cs typeface="Arial"/>
              </a:rPr>
              <a:t>5</a:t>
            </a:r>
            <a:r>
              <a:rPr lang="ar-IQ" sz="2400" b="1" dirty="0">
                <a:solidFill>
                  <a:srgbClr val="C00000"/>
                </a:solidFill>
                <a:latin typeface="Calibri"/>
                <a:ea typeface="Calibri"/>
                <a:cs typeface="Arial"/>
              </a:rPr>
              <a:t>- التقويم </a:t>
            </a:r>
            <a:endParaRPr lang="en-US" sz="2400" dirty="0">
              <a:solidFill>
                <a:srgbClr val="C00000"/>
              </a:solidFill>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يعد التقويم من المجالات الاساسية للمشرف التربوي لانه من خلال التقويم يتعرف على مدى كفاية الوسائل والاساليب واستراتيجيات التدريس والتقنيات التربوية وكذلك مدى فعالية المنهج في تحقيق الاهداف التربوية لذا على المشرف ان يستخدم وسائل قياس مناسبة وذلك من اجل الافادة في بناء خطط العمل المختلفة ويعتبر التقويم وسيلة للكشف عن تحصيل التلميذ وارشاد المعلم الى اساليب التقويم الموضوعية </a:t>
            </a:r>
            <a:endParaRPr lang="en-US" sz="1200" dirty="0">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 </a:t>
            </a:r>
            <a:endParaRPr lang="en-US" sz="1200" dirty="0">
              <a:latin typeface="Calibri"/>
              <a:ea typeface="Calibri"/>
              <a:cs typeface="Arial"/>
            </a:endParaRPr>
          </a:p>
          <a:p>
            <a:pPr algn="just">
              <a:lnSpc>
                <a:spcPct val="115000"/>
              </a:lnSpc>
              <a:spcAft>
                <a:spcPts val="1000"/>
              </a:spcAft>
              <a:tabLst>
                <a:tab pos="3166110" algn="ctr"/>
              </a:tabLst>
            </a:pPr>
            <a:r>
              <a:rPr lang="ar-IQ" sz="2400" dirty="0">
                <a:solidFill>
                  <a:srgbClr val="C00000"/>
                </a:solidFill>
                <a:latin typeface="Calibri"/>
                <a:ea typeface="Calibri"/>
                <a:cs typeface="Arial"/>
              </a:rPr>
              <a:t>6</a:t>
            </a:r>
            <a:r>
              <a:rPr lang="ar-IQ" sz="2400" b="1" dirty="0">
                <a:solidFill>
                  <a:srgbClr val="C00000"/>
                </a:solidFill>
                <a:latin typeface="Calibri"/>
                <a:ea typeface="Calibri"/>
                <a:cs typeface="Arial"/>
              </a:rPr>
              <a:t>- الخطة الدارسية </a:t>
            </a:r>
            <a:endParaRPr lang="en-US" sz="2400" dirty="0">
              <a:solidFill>
                <a:srgbClr val="C00000"/>
              </a:solidFill>
              <a:latin typeface="Calibri"/>
              <a:ea typeface="Calibri"/>
              <a:cs typeface="Arial"/>
            </a:endParaRPr>
          </a:p>
          <a:p>
            <a:pPr algn="just">
              <a:lnSpc>
                <a:spcPct val="115000"/>
              </a:lnSpc>
              <a:spcAft>
                <a:spcPts val="1000"/>
              </a:spcAft>
              <a:tabLst>
                <a:tab pos="3166110" algn="ctr"/>
              </a:tabLst>
            </a:pPr>
            <a:r>
              <a:rPr lang="ar-IQ" dirty="0">
                <a:latin typeface="Calibri"/>
                <a:ea typeface="Calibri"/>
                <a:cs typeface="Arial"/>
              </a:rPr>
              <a:t>لكي تضمن فاعلية التنفيذ نبتعد عن العشوائية في العمل على المشرف التربوي ان يدرب المعلمين على اسس وتنظيم الخطة الفصلية والخطية اليومية بما تشمله من الاهداف واساليب ووسائل منسبة وتقويم ومراعاة الزمن اللازم لتنفيذ الخطة خلال العام الدراسي مع الاهتمام بتوثيق العلاقات التي تربط البيئة مع المدرسة بتفعيل مجالس الاباء والمعلمين وتنشيط هنا الدور في خدمة العملية التربوية </a:t>
            </a:r>
            <a:endParaRPr lang="en-US" sz="1200" dirty="0">
              <a:effectLst/>
              <a:latin typeface="Calibri"/>
              <a:ea typeface="Calibri"/>
              <a:cs typeface="Arial"/>
            </a:endParaRPr>
          </a:p>
        </p:txBody>
      </p:sp>
    </p:spTree>
    <p:extLst>
      <p:ext uri="{BB962C8B-B14F-4D97-AF65-F5344CB8AC3E}">
        <p14:creationId xmlns:p14="http://schemas.microsoft.com/office/powerpoint/2010/main" val="22926937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510</TotalTime>
  <Words>960</Words>
  <Application>Microsoft Office PowerPoint</Application>
  <PresentationFormat>عرض على الشاشة (3:4)‏</PresentationFormat>
  <Paragraphs>70</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تدفق</vt:lpstr>
      <vt:lpstr>  المادة :الادارة التربوية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المناهج ما بعد النصية –المنهج التفكيكي</dc:title>
  <dc:creator>Lenovo</dc:creator>
  <cp:lastModifiedBy>Windows User</cp:lastModifiedBy>
  <cp:revision>62</cp:revision>
  <dcterms:created xsi:type="dcterms:W3CDTF">2020-04-13T20:40:11Z</dcterms:created>
  <dcterms:modified xsi:type="dcterms:W3CDTF">2021-06-23T20:22:44Z</dcterms:modified>
</cp:coreProperties>
</file>